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73" r:id="rId7"/>
    <p:sldId id="259" r:id="rId8"/>
    <p:sldId id="274" r:id="rId9"/>
    <p:sldId id="260" r:id="rId10"/>
    <p:sldId id="266" r:id="rId11"/>
    <p:sldId id="275" r:id="rId12"/>
    <p:sldId id="280" r:id="rId13"/>
    <p:sldId id="282" r:id="rId14"/>
    <p:sldId id="281" r:id="rId15"/>
    <p:sldId id="284" r:id="rId16"/>
    <p:sldId id="279" r:id="rId17"/>
    <p:sldId id="287" r:id="rId18"/>
    <p:sldId id="285" r:id="rId19"/>
    <p:sldId id="28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356" autoAdjust="0"/>
  </p:normalViewPr>
  <p:slideViewPr>
    <p:cSldViewPr snapToGrid="0" showGuides="1">
      <p:cViewPr varScale="1">
        <p:scale>
          <a:sx n="83" d="100"/>
          <a:sy n="83" d="100"/>
        </p:scale>
        <p:origin x="70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CEAAF3-9831-450B-8D59-2C09DB96C8FC}" type="datetimeFigureOut">
              <a:rPr lang="en-US" altLang="zh-CN"/>
              <a:t>5/31/2017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6834459-7356-44BF-850D-8B30C4FB3B6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D50CD79-FC16-4410-AB61-17F26E6D3BC8}" type="datetimeFigureOut">
              <a:t>5/31/2017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A3C37BE-C303-496D-B5CD-85F2937540F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注意：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想要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在此幻灯片上使用不同的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图像？请选择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该图片并将其删除。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现在，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在占位符中单击“图片”图标以便插入自己的图像。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920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9148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4627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9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882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1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9899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002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790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089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041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55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grpSp>
        <p:nvGrpSpPr>
          <p:cNvPr id="7" name="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5" name="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82161" y="2174863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emantic Annotation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 for Web of Things</a:t>
            </a:r>
            <a:endParaRPr lang="zh-CN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占位符 3" descr="书桌上翻开的书，背景为模糊的书架" title="示例图片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640622" y="4746245"/>
            <a:ext cx="5734050" cy="955565"/>
          </a:xfrm>
        </p:spPr>
        <p:txBody>
          <a:bodyPr>
            <a:normAutofit lnSpcReduction="10000"/>
          </a:bodyPr>
          <a:lstStyle/>
          <a:p>
            <a:pPr algn="ctr">
              <a:defRPr/>
            </a:pPr>
            <a:r>
              <a:rPr lang="en-US" sz="1600" dirty="0"/>
              <a:t>Du Sicong</a:t>
            </a:r>
          </a:p>
          <a:p>
            <a:pPr algn="ctr">
              <a:defRPr/>
            </a:pPr>
            <a:r>
              <a:rPr lang="en-US" sz="1600" dirty="0"/>
              <a:t>BUPT number : 2013213144</a:t>
            </a:r>
          </a:p>
          <a:p>
            <a:pPr algn="ctr">
              <a:defRPr/>
            </a:pPr>
            <a:r>
              <a:rPr lang="en-US" sz="1600" dirty="0"/>
              <a:t>QM number : </a:t>
            </a:r>
            <a:r>
              <a:rPr lang="en-US" sz="1600" dirty="0" smtClean="0"/>
              <a:t>130801256</a:t>
            </a:r>
          </a:p>
          <a:p>
            <a:pPr algn="ctr">
              <a:defRPr/>
            </a:pPr>
            <a:r>
              <a:rPr lang="en-US" sz="1600" dirty="0" smtClean="0"/>
              <a:t>Project No. : RC_3144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Input UI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 altLang="zh-CN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93" y="2126828"/>
            <a:ext cx="6792072" cy="364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manual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 altLang="zh-CN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90" y="2013825"/>
            <a:ext cx="7532110" cy="376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5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 altLang="zh-CN"/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920" y="2977718"/>
            <a:ext cx="5403865" cy="1298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907" y="1597891"/>
            <a:ext cx="50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Factor graph model</a:t>
            </a:r>
            <a:endParaRPr lang="en-US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75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6020234" y="3442349"/>
            <a:ext cx="840509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006907" y="1597891"/>
            <a:ext cx="500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  </a:t>
            </a:r>
            <a:r>
              <a:rPr lang="en-US" b="1" dirty="0" smtClean="0"/>
              <a:t>Message passing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Iterative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Entity linking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6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1" y="3023645"/>
            <a:ext cx="6818135" cy="13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annotation 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 altLang="zh-CN"/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6400" y="4414838"/>
            <a:ext cx="930275" cy="992187"/>
          </a:xfrm>
          <a:prstGeom prst="rect">
            <a:avLst/>
          </a:prstGeom>
        </p:spPr>
      </p:pic>
      <p:pic>
        <p:nvPicPr>
          <p:cNvPr id="7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45037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1512888" y="2536825"/>
            <a:ext cx="2581275" cy="1333500"/>
          </a:xfrm>
          <a:prstGeom prst="cloudCallout">
            <a:avLst>
              <a:gd name="adj1" fmla="val -79162"/>
              <a:gd name="adj2" fmla="val -2528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833688"/>
            <a:ext cx="11461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7448550" y="35575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686675" y="37528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33925" y="3660775"/>
            <a:ext cx="536575" cy="75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agon 12"/>
          <p:cNvSpPr/>
          <p:nvPr/>
        </p:nvSpPr>
        <p:spPr>
          <a:xfrm>
            <a:off x="5183188" y="2816225"/>
            <a:ext cx="1060450" cy="914400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83063" y="3265488"/>
            <a:ext cx="966787" cy="7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11888" y="3452813"/>
            <a:ext cx="836612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5168900" y="2941638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EL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18" name="Oval Callout 17"/>
          <p:cNvSpPr/>
          <p:nvPr/>
        </p:nvSpPr>
        <p:spPr>
          <a:xfrm>
            <a:off x="2392363" y="5495925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2776538" y="5740400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automatic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 altLang="zh-CN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6" y="2258435"/>
            <a:ext cx="7049492" cy="36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4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Usage of the knowledge graph 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7189356" cy="135543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</a:t>
            </a:r>
            <a:r>
              <a:rPr lang="en-US" dirty="0" smtClean="0">
                <a:sym typeface="Wingdings" panose="05000000000000000000" pitchFamily="2" charset="2"/>
              </a:rPr>
              <a:t>  </a:t>
            </a:r>
            <a:r>
              <a:rPr lang="en-US" dirty="0" smtClean="0"/>
              <a:t>Anomaly diagnosis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Automatic controlling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Semantic searching</a:t>
            </a:r>
            <a:endParaRPr lang="en-US" dirty="0">
              <a:sym typeface="Wingdings" panose="05000000000000000000" pitchFamily="2" charset="2"/>
            </a:endParaRPr>
          </a:p>
          <a:p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 altLang="zh-CN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8" y="2774156"/>
            <a:ext cx="6122987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jiegu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7" y="4129591"/>
            <a:ext cx="6113462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" r="-188"/>
          <a:stretch>
            <a:fillRect/>
          </a:stretch>
        </p:blipFill>
        <p:spPr bwMode="auto">
          <a:xfrm>
            <a:off x="7728019" y="2774155"/>
            <a:ext cx="3057525" cy="357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of Things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Reuse web pattern and protocols</a:t>
            </a:r>
            <a:endParaRPr lang="zh-CN" dirty="0"/>
          </a:p>
          <a:p>
            <a:r>
              <a:rPr lang="en-US" altLang="zh-CN" dirty="0" smtClean="0"/>
              <a:t>Simplify the application creation </a:t>
            </a:r>
            <a:endParaRPr lang="zh-CN" dirty="0"/>
          </a:p>
          <a:p>
            <a:r>
              <a:rPr lang="en-US" altLang="zh-CN" dirty="0" smtClean="0"/>
              <a:t>Make things part of WWW</a:t>
            </a:r>
            <a:endParaRPr 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29" y="1600200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annotation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Metadata </a:t>
            </a:r>
          </a:p>
          <a:p>
            <a:r>
              <a:rPr lang="en-US" altLang="zh-CN" dirty="0"/>
              <a:t>Construct a knowledge </a:t>
            </a:r>
            <a:r>
              <a:rPr lang="en-US" altLang="zh-CN" dirty="0" smtClean="0"/>
              <a:t>graph</a:t>
            </a:r>
          </a:p>
          <a:p>
            <a:r>
              <a:rPr lang="en-US" altLang="zh-CN" dirty="0"/>
              <a:t>Machine understandable </a:t>
            </a:r>
            <a:endParaRPr lang="zh-CN" altLang="en-US" dirty="0"/>
          </a:p>
          <a:p>
            <a:endParaRPr lang="en-US" altLang="zh-CN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71" y="1600200"/>
            <a:ext cx="5321011" cy="44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Present status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Domain specific knowledge base</a:t>
            </a:r>
            <a:endParaRPr lang="zh-CN" dirty="0"/>
          </a:p>
          <a:p>
            <a:r>
              <a:rPr lang="en-US" altLang="zh-CN" dirty="0" smtClean="0"/>
              <a:t>Isolation among </a:t>
            </a:r>
            <a:r>
              <a:rPr lang="en-US" altLang="zh-CN" dirty="0" err="1" smtClean="0"/>
              <a:t>WoT</a:t>
            </a:r>
            <a:r>
              <a:rPr lang="en-US" altLang="zh-CN" dirty="0" smtClean="0"/>
              <a:t> application</a:t>
            </a:r>
          </a:p>
          <a:p>
            <a:pPr marL="0" indent="0">
              <a:buNone/>
            </a:pPr>
            <a:endParaRPr lang="zh-CN" dirty="0"/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69" y="2277340"/>
            <a:ext cx="2105025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20" y="1398587"/>
            <a:ext cx="240982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22" y="4531590"/>
            <a:ext cx="1838325" cy="1581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231" y="3319461"/>
            <a:ext cx="1466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 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621645" cy="4571999"/>
          </a:xfrm>
        </p:spPr>
        <p:txBody>
          <a:bodyPr/>
          <a:lstStyle/>
          <a:p>
            <a:r>
              <a:rPr lang="en-US" altLang="zh-CN" dirty="0" smtClean="0"/>
              <a:t>Connect </a:t>
            </a:r>
            <a:r>
              <a:rPr lang="en-US" altLang="zh-CN" dirty="0"/>
              <a:t>them </a:t>
            </a:r>
            <a:r>
              <a:rPr lang="en-US" altLang="zh-CN" dirty="0" smtClean="0"/>
              <a:t>together</a:t>
            </a:r>
          </a:p>
          <a:p>
            <a:r>
              <a:rPr lang="en-US" altLang="zh-CN" dirty="0"/>
              <a:t>Growing </a:t>
            </a:r>
            <a:r>
              <a:rPr lang="en-US" altLang="zh-CN" dirty="0" smtClean="0"/>
              <a:t>body</a:t>
            </a:r>
          </a:p>
          <a:p>
            <a:r>
              <a:rPr lang="en-US" altLang="zh-CN" dirty="0" smtClean="0"/>
              <a:t>Ambiguity : different definition but the same meaning </a:t>
            </a:r>
            <a:endParaRPr lang="zh-CN" altLang="en-US" dirty="0"/>
          </a:p>
          <a:p>
            <a:r>
              <a:rPr lang="en-US" altLang="zh-CN" dirty="0" smtClean="0"/>
              <a:t>Take a global domain independent knowledge base as medium</a:t>
            </a:r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6" y="1600200"/>
            <a:ext cx="6029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annotation system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 altLang="zh-CN" dirty="0"/>
          </a:p>
        </p:txBody>
      </p:sp>
      <p:sp>
        <p:nvSpPr>
          <p:cNvPr id="39" name="Chord 38"/>
          <p:cNvSpPr/>
          <p:nvPr/>
        </p:nvSpPr>
        <p:spPr>
          <a:xfrm rot="1271877">
            <a:off x="1034472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hord 39"/>
          <p:cNvSpPr/>
          <p:nvPr/>
        </p:nvSpPr>
        <p:spPr>
          <a:xfrm rot="12157152">
            <a:off x="2087055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09963" y="3362037"/>
            <a:ext cx="111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anual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627745" y="3362037"/>
            <a:ext cx="13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</a:t>
            </a:r>
            <a:endParaRPr lang="en-US" b="1" dirty="0"/>
          </a:p>
        </p:txBody>
      </p:sp>
      <p:sp>
        <p:nvSpPr>
          <p:cNvPr id="43" name="Down Arrow 42"/>
          <p:cNvSpPr/>
          <p:nvPr/>
        </p:nvSpPr>
        <p:spPr>
          <a:xfrm rot="16200000">
            <a:off x="4426164" y="2658116"/>
            <a:ext cx="2512291" cy="210199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56000" y="3362037"/>
            <a:ext cx="159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generate</a:t>
            </a:r>
            <a:endParaRPr lang="en-US" sz="24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90" y="2233068"/>
            <a:ext cx="3403602" cy="275051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190507" y="5255492"/>
            <a:ext cx="42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Networked knowledge infrastructure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68745"/>
          </a:xfrm>
        </p:spPr>
        <p:txBody>
          <a:bodyPr/>
          <a:lstStyle/>
          <a:p>
            <a:r>
              <a:rPr lang="en-US" altLang="zh-CN" dirty="0" smtClean="0"/>
              <a:t>Ontology design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4" y="2190749"/>
            <a:ext cx="7865879" cy="3665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20727" y="2264639"/>
            <a:ext cx="1597891" cy="404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54913" y="3432894"/>
            <a:ext cx="993669" cy="354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4000" y="3081913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1036" y="4863669"/>
            <a:ext cx="706581" cy="32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3499" y="4872904"/>
            <a:ext cx="899701" cy="2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1135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31134" y="3060407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11836" y="226463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 </a:t>
            </a:r>
            <a:r>
              <a:rPr lang="en-US" altLang="zh-CN" dirty="0" smtClean="0"/>
              <a:t>for ontology: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64000" y="3031411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conditioner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6879" y="4023301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Thermometer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3243" y="4794110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High temperature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704718" y="34530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Camera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23308" y="4878246"/>
            <a:ext cx="1407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 </a:t>
            </a:r>
            <a:r>
              <a:rPr lang="en-US" sz="1200" dirty="0" smtClean="0"/>
              <a:t>pollution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785373" y="4027382"/>
            <a:ext cx="11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Gas detector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831134" y="3083797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 altLang="zh-CN"/>
          </a:p>
        </p:txBody>
      </p:sp>
      <p:pic>
        <p:nvPicPr>
          <p:cNvPr id="25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9256" y="3022600"/>
            <a:ext cx="928688" cy="992188"/>
          </a:xfrm>
          <a:prstGeom prst="rect">
            <a:avLst/>
          </a:prstGeom>
        </p:spPr>
      </p:pic>
      <p:pic>
        <p:nvPicPr>
          <p:cNvPr id="26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56" y="30813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Callout 27"/>
          <p:cNvSpPr/>
          <p:nvPr/>
        </p:nvSpPr>
        <p:spPr>
          <a:xfrm>
            <a:off x="3759344" y="4216400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4143519" y="4460875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6" idx="2"/>
          </p:cNvCxnSpPr>
          <p:nvPr/>
        </p:nvCxnSpPr>
        <p:spPr>
          <a:xfrm>
            <a:off x="6100906" y="4073525"/>
            <a:ext cx="830263" cy="99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583631" y="3984625"/>
            <a:ext cx="831850" cy="108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Vertical Scroll 32"/>
          <p:cNvSpPr/>
          <p:nvPr/>
        </p:nvSpPr>
        <p:spPr>
          <a:xfrm>
            <a:off x="6226319" y="5195888"/>
            <a:ext cx="2062162" cy="889000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6321569" y="5456238"/>
            <a:ext cx="1873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Web Front end</a:t>
            </a:r>
          </a:p>
        </p:txBody>
      </p:sp>
      <p:sp>
        <p:nvSpPr>
          <p:cNvPr id="39" name="Oval Callout 38"/>
          <p:cNvSpPr/>
          <p:nvPr/>
        </p:nvSpPr>
        <p:spPr>
          <a:xfrm>
            <a:off x="8944841" y="21351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9182966" y="23304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</p:spTree>
    <p:extLst>
      <p:ext uri="{BB962C8B-B14F-4D97-AF65-F5344CB8AC3E}">
        <p14:creationId xmlns:p14="http://schemas.microsoft.com/office/powerpoint/2010/main" val="17988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GB" dirty="0"/>
              <a:t>I</a:t>
            </a:r>
            <a:r>
              <a:rPr lang="en-GB" dirty="0" smtClean="0"/>
              <a:t>nitial </a:t>
            </a:r>
            <a:r>
              <a:rPr lang="en-GB" dirty="0"/>
              <a:t>local knowledge base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46" y="2440864"/>
            <a:ext cx="6331382" cy="338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5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此值表示保存或修订次数。该应用程序负责在每次修订后更新此值。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2C80C-2A12-4ADF-A25C-A987BFB8D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159749-484A-4444-8368-710F51146B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E0F479-A72A-4310-AA64-690A596FA5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279</Words>
  <Application>Microsoft Office PowerPoint</Application>
  <PresentationFormat>Widescreen</PresentationFormat>
  <Paragraphs>98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Euphemia</vt:lpstr>
      <vt:lpstr>Microsoft YaHei UI</vt:lpstr>
      <vt:lpstr>幼圆</vt:lpstr>
      <vt:lpstr>Arial</vt:lpstr>
      <vt:lpstr>Century Gothic</vt:lpstr>
      <vt:lpstr>Wingdings</vt:lpstr>
      <vt:lpstr>学术文献 16x9</vt:lpstr>
      <vt:lpstr>A Semantic Annotation System for Web of Things</vt:lpstr>
      <vt:lpstr>Web of Things</vt:lpstr>
      <vt:lpstr>Semantic annotation</vt:lpstr>
      <vt:lpstr>Present status</vt:lpstr>
      <vt:lpstr>Motivation </vt:lpstr>
      <vt:lpstr>Semantic annotation system</vt:lpstr>
      <vt:lpstr>Manual annotation tool</vt:lpstr>
      <vt:lpstr>Manual annotation tool</vt:lpstr>
      <vt:lpstr>Manual annotation tool</vt:lpstr>
      <vt:lpstr>Manual annotation tool</vt:lpstr>
      <vt:lpstr>Manual annotation tool</vt:lpstr>
      <vt:lpstr>Automatic annotation tool</vt:lpstr>
      <vt:lpstr>Automatic annotation tool</vt:lpstr>
      <vt:lpstr>Automatic annotation tool</vt:lpstr>
      <vt:lpstr>Automatic annotation tool</vt:lpstr>
      <vt:lpstr>Usage of the knowledge graph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标题与图片版式</dc:title>
  <dc:creator>Summer</dc:creator>
  <cp:lastModifiedBy>Sicong Du</cp:lastModifiedBy>
  <cp:revision>40</cp:revision>
  <dcterms:created xsi:type="dcterms:W3CDTF">2013-04-05T19:49:59Z</dcterms:created>
  <dcterms:modified xsi:type="dcterms:W3CDTF">2017-05-31T04:42:41Z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